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dc00e674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dc00e674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dc00e674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dc00e67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dc00e67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dc00e67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dc00e674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dc00e674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dc00e674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dc00e674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f0e6b2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f0e6b2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dc00e674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dc00e674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dc00e674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dc00e674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c00e674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dc00e674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dc00e674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dc00e674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af0e6b2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af0e6b2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af0e6b2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af0e6b2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dc00e674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dc00e674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dc00e674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dc00e674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af0e6b21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af0e6b2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c00e674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c00e674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dc00e674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dc00e674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dc00e6745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dc00e6745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f0e6b2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f0e6b2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dc00e674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dc00e674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dc00e674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dc00e674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dc00e6745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dc00e6745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dc00e674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dc00e674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dc00e674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dc00e674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dc00e674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dc00e674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c00e6745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dc00e6745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dc00e674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dc00e674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af0e6b21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af0e6b2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af0e6b2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af0e6b2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dc00e6745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dc00e6745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c00e674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c00e674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dc00e674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dc00e674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dc00e674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dc00e674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dc00e674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dc00e674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dc00e674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dc00e67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af0e6b21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af0e6b21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dc00e674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dc00e674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dc00e674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dc00e674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dc00e6745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dc00e6745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dc00e6745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dc00e6745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dc00e674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dc00e674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dc00e674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dc00e674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dc00e674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dc00e674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dc00e674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dc00e674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dc00e674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dc00e674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dc00e674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dc00e674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af0e6b2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af0e6b2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af0e6b21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9af0e6b21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dc00e674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dc00e674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dc00e67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dc00e67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dc00e674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dc00e674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Relationship Id="rId5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 &amp; Segmentation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Artem Chumachenko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Dice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mAP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63" y="1069875"/>
            <a:ext cx="69308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mAP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388" y="1180150"/>
            <a:ext cx="46612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Zoo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Object Detection</a:t>
            </a:r>
            <a:endParaRPr b="1"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RCNN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Fast, Faster RCNN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YoLo (v1-v5)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SSD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FPN, RetinaNet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CenterNet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CornerNet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ExtremeNet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etc</a:t>
            </a:r>
            <a:endParaRPr/>
          </a:p>
        </p:txBody>
      </p:sp>
      <p:sp>
        <p:nvSpPr>
          <p:cNvPr id="131" name="Google Shape;131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Image Segmentation</a:t>
            </a:r>
            <a:endParaRPr b="1" sz="22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Mask RCNN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DeepMask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TensorMask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UNet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SegNet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DeepLab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Attention based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etc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 History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RCNN - </a:t>
            </a:r>
            <a:r>
              <a:rPr lang="en-GB">
                <a:solidFill>
                  <a:srgbClr val="FF0000"/>
                </a:solidFill>
              </a:rPr>
              <a:t>Two stage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Fast, Faster RCNN -</a:t>
            </a:r>
            <a:r>
              <a:rPr lang="en-GB">
                <a:solidFill>
                  <a:srgbClr val="FF0000"/>
                </a:solidFill>
              </a:rPr>
              <a:t>Two Stage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YoLo (v1-v5) - </a:t>
            </a:r>
            <a:r>
              <a:rPr lang="en-GB">
                <a:solidFill>
                  <a:srgbClr val="9900FF"/>
                </a:solidFill>
              </a:rPr>
              <a:t>One Stage</a:t>
            </a:r>
            <a:endParaRPr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SSD - </a:t>
            </a:r>
            <a:r>
              <a:rPr lang="en-GB">
                <a:solidFill>
                  <a:srgbClr val="9900FF"/>
                </a:solidFill>
              </a:rPr>
              <a:t>One Stage</a:t>
            </a:r>
            <a:endParaRPr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FPN, RetinaNet - </a:t>
            </a:r>
            <a:r>
              <a:rPr lang="en-GB">
                <a:solidFill>
                  <a:srgbClr val="9900FF"/>
                </a:solidFill>
              </a:rPr>
              <a:t>One Stage</a:t>
            </a:r>
            <a:endParaRPr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CenterNet - </a:t>
            </a:r>
            <a:r>
              <a:rPr lang="en-GB">
                <a:solidFill>
                  <a:srgbClr val="00FFFF"/>
                </a:solidFill>
              </a:rPr>
              <a:t>Anchor Free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CornerNet - </a:t>
            </a:r>
            <a:r>
              <a:rPr lang="en-GB">
                <a:solidFill>
                  <a:srgbClr val="00FFFF"/>
                </a:solidFill>
              </a:rPr>
              <a:t>Anchor Free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ExtremeNet - </a:t>
            </a:r>
            <a:r>
              <a:rPr lang="en-GB">
                <a:solidFill>
                  <a:srgbClr val="00FFFF"/>
                </a:solidFill>
              </a:rPr>
              <a:t>Anchor Free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RCNN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54641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513" y="2034863"/>
            <a:ext cx="4981087" cy="2091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RCNN. Selective Search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0" l="0" r="66836" t="0"/>
          <a:stretch/>
        </p:blipFill>
        <p:spPr>
          <a:xfrm>
            <a:off x="311699" y="1170125"/>
            <a:ext cx="1412824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175" y="1170125"/>
            <a:ext cx="5959350" cy="37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RCNN. Feature Extraction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 b="0" l="0" r="28005" t="0"/>
          <a:stretch/>
        </p:blipFill>
        <p:spPr>
          <a:xfrm>
            <a:off x="311701" y="1170125"/>
            <a:ext cx="3067175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 rotWithShape="1">
          <a:blip r:embed="rId4">
            <a:alphaModFix/>
          </a:blip>
          <a:srcRect b="0" l="0" r="5606" t="0"/>
          <a:stretch/>
        </p:blipFill>
        <p:spPr>
          <a:xfrm>
            <a:off x="2859500" y="3011125"/>
            <a:ext cx="5051276" cy="18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RCNN. SVM &amp; BB Regressor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375" y="1972225"/>
            <a:ext cx="4267199" cy="274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99" y="1170125"/>
            <a:ext cx="4260300" cy="17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RCNN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451" y="2024838"/>
            <a:ext cx="4981087" cy="2091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Objects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0794" l="0" r="0" t="14192"/>
          <a:stretch/>
        </p:blipFill>
        <p:spPr>
          <a:xfrm>
            <a:off x="0" y="1017737"/>
            <a:ext cx="9144000" cy="38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RCNN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70" y="1306543"/>
            <a:ext cx="6686151" cy="253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RCNN. Feature Map Projection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0" l="0" r="37609" t="0"/>
          <a:stretch/>
        </p:blipFill>
        <p:spPr>
          <a:xfrm>
            <a:off x="311700" y="1266825"/>
            <a:ext cx="3027075" cy="18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4">
            <a:alphaModFix/>
          </a:blip>
          <a:srcRect b="0" l="0" r="30386" t="0"/>
          <a:stretch/>
        </p:blipFill>
        <p:spPr>
          <a:xfrm>
            <a:off x="3338775" y="2185725"/>
            <a:ext cx="5543099" cy="27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RCNN. RoI</a:t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29" y="3002525"/>
            <a:ext cx="5792270" cy="18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0" l="0" r="28931" t="0"/>
          <a:stretch/>
        </p:blipFill>
        <p:spPr>
          <a:xfrm>
            <a:off x="311700" y="1266825"/>
            <a:ext cx="3448175" cy="18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Faster RCNN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47750"/>
            <a:ext cx="685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Faster RCNN. Anchor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3">
            <a:alphaModFix/>
          </a:blip>
          <a:srcRect b="0" l="0" r="31707" t="0"/>
          <a:stretch/>
        </p:blipFill>
        <p:spPr>
          <a:xfrm>
            <a:off x="311700" y="1017725"/>
            <a:ext cx="3227600" cy="21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 rotWithShape="1">
          <a:blip r:embed="rId4">
            <a:alphaModFix/>
          </a:blip>
          <a:srcRect b="0" l="0" r="30386" t="0"/>
          <a:stretch/>
        </p:blipFill>
        <p:spPr>
          <a:xfrm>
            <a:off x="311700" y="3174023"/>
            <a:ext cx="4121002" cy="207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2" y="1330738"/>
            <a:ext cx="4406498" cy="248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Bounding Boxes</a:t>
            </a:r>
            <a:endParaRPr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1170125"/>
            <a:ext cx="71247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Bounding Boxes. Non-max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313" y="1089925"/>
            <a:ext cx="41833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1380675"/>
            <a:ext cx="64960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YOLO. Grid</a:t>
            </a:r>
            <a:endParaRPr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75" y="1017725"/>
            <a:ext cx="60560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v2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663" y="1017725"/>
            <a:ext cx="4830675" cy="33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Self-driving cars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Medical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CCTV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OCR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12376" r="12112" t="0"/>
          <a:stretch/>
        </p:blipFill>
        <p:spPr>
          <a:xfrm>
            <a:off x="5885525" y="931375"/>
            <a:ext cx="2946774" cy="21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525" y="2642650"/>
            <a:ext cx="3421576" cy="192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v2. “Good” anchor boxes</a:t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0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v3,4,(5)</a:t>
            </a:r>
            <a:endParaRPr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0" y="1295550"/>
            <a:ext cx="3747825" cy="25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295550"/>
            <a:ext cx="4061149" cy="31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Pyramid Network</a:t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00" y="1017725"/>
            <a:ext cx="64426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RetinaNet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13" y="1558864"/>
            <a:ext cx="7740773" cy="20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RetinaNet. Focal Loss</a:t>
            </a:r>
            <a:endParaRPr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275" y="1017725"/>
            <a:ext cx="614745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SSD</a:t>
            </a:r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1170125"/>
            <a:ext cx="64960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SegNet</a:t>
            </a:r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825"/>
            <a:ext cx="8839208" cy="226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SegNet. </a:t>
            </a:r>
            <a:r>
              <a:rPr lang="en-GB"/>
              <a:t>Upsampling</a:t>
            </a: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88" y="1160100"/>
            <a:ext cx="86988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FCN</a:t>
            </a:r>
            <a:endParaRPr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13" y="1140050"/>
            <a:ext cx="738176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FCN</a:t>
            </a:r>
            <a:r>
              <a:rPr lang="en-GB"/>
              <a:t>. Deconvolution</a:t>
            </a:r>
            <a:endParaRPr/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88" y="1160100"/>
            <a:ext cx="86988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7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FCN. Deconvolution</a:t>
            </a:r>
            <a:endParaRPr/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151" y="1017725"/>
            <a:ext cx="5503696" cy="412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UNet</a:t>
            </a:r>
            <a:endParaRPr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13" y="1170125"/>
            <a:ext cx="58309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ideas. Dilated convolution</a:t>
            </a:r>
            <a:endParaRPr/>
          </a:p>
        </p:txBody>
      </p:sp>
      <p:sp>
        <p:nvSpPr>
          <p:cNvPr id="314" name="Google Shape;31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Dilated convolution</a:t>
            </a:r>
            <a:endParaRPr/>
          </a:p>
        </p:txBody>
      </p:sp>
      <p:pic>
        <p:nvPicPr>
          <p:cNvPr id="315" name="Google Shape;3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75" y="1032288"/>
            <a:ext cx="5371726" cy="30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ideas. CRF</a:t>
            </a:r>
            <a:endParaRPr/>
          </a:p>
        </p:txBody>
      </p:sp>
      <p:sp>
        <p:nvSpPr>
          <p:cNvPr id="321" name="Google Shape;32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Dilated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CRF</a:t>
            </a:r>
            <a:endParaRPr/>
          </a:p>
        </p:txBody>
      </p:sp>
      <p:pic>
        <p:nvPicPr>
          <p:cNvPr id="322" name="Google Shape;322;p55"/>
          <p:cNvPicPr preferRelativeResize="0"/>
          <p:nvPr/>
        </p:nvPicPr>
        <p:blipFill rotWithShape="1">
          <a:blip r:embed="rId3">
            <a:alphaModFix/>
          </a:blip>
          <a:srcRect b="0" l="0" r="3846" t="25788"/>
          <a:stretch/>
        </p:blipFill>
        <p:spPr>
          <a:xfrm>
            <a:off x="3409450" y="1429875"/>
            <a:ext cx="5422850" cy="31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ideas. CRF</a:t>
            </a:r>
            <a:endParaRPr/>
          </a:p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Dilated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CRF</a:t>
            </a:r>
            <a:endParaRPr/>
          </a:p>
        </p:txBody>
      </p:sp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11170" l="6078" r="6078" t="56185"/>
          <a:stretch/>
        </p:blipFill>
        <p:spPr>
          <a:xfrm>
            <a:off x="2815400" y="2221300"/>
            <a:ext cx="6016901" cy="16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DeepLab</a:t>
            </a:r>
            <a:endParaRPr/>
          </a:p>
        </p:txBody>
      </p:sp>
      <p:pic>
        <p:nvPicPr>
          <p:cNvPr id="335" name="Google Shape;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63" y="1062300"/>
            <a:ext cx="826768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DeepLab</a:t>
            </a:r>
            <a:endParaRPr/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224050"/>
            <a:ext cx="81534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ideas. Attention</a:t>
            </a:r>
            <a:endParaRPr/>
          </a:p>
        </p:txBody>
      </p:sp>
      <p:sp>
        <p:nvSpPr>
          <p:cNvPr id="347" name="Google Shape;34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Dilated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Attention</a:t>
            </a:r>
            <a:endParaRPr/>
          </a:p>
        </p:txBody>
      </p:sp>
      <p:pic>
        <p:nvPicPr>
          <p:cNvPr id="348" name="Google Shape;3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025" y="1390038"/>
            <a:ext cx="5209825" cy="29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DeepMask</a:t>
            </a:r>
            <a:endParaRPr/>
          </a:p>
        </p:txBody>
      </p:sp>
      <p:pic>
        <p:nvPicPr>
          <p:cNvPr id="354" name="Google Shape;3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7" y="1289598"/>
            <a:ext cx="7287126" cy="28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DeepMask</a:t>
            </a:r>
            <a:endParaRPr/>
          </a:p>
        </p:txBody>
      </p:sp>
      <p:pic>
        <p:nvPicPr>
          <p:cNvPr id="360" name="Google Shape;360;p61"/>
          <p:cNvPicPr preferRelativeResize="0"/>
          <p:nvPr/>
        </p:nvPicPr>
        <p:blipFill rotWithShape="1">
          <a:blip r:embed="rId3">
            <a:alphaModFix/>
          </a:blip>
          <a:srcRect b="0" l="0" r="77109" t="0"/>
          <a:stretch/>
        </p:blipFill>
        <p:spPr>
          <a:xfrm>
            <a:off x="3196038" y="1168875"/>
            <a:ext cx="2751920" cy="20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 rotWithShape="1">
          <a:blip r:embed="rId3">
            <a:alphaModFix/>
          </a:blip>
          <a:srcRect b="0" l="22887" r="0" t="0"/>
          <a:stretch/>
        </p:blipFill>
        <p:spPr>
          <a:xfrm>
            <a:off x="1164050" y="3397975"/>
            <a:ext cx="6815901" cy="15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PASCAL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COCO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ILSVRC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671" y="1216188"/>
            <a:ext cx="5159701" cy="27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RCNN</a:t>
            </a:r>
            <a:endParaRPr/>
          </a:p>
        </p:txBody>
      </p:sp>
      <p:pic>
        <p:nvPicPr>
          <p:cNvPr id="367" name="Google Shape;367;p62"/>
          <p:cNvPicPr preferRelativeResize="0"/>
          <p:nvPr/>
        </p:nvPicPr>
        <p:blipFill rotWithShape="1">
          <a:blip r:embed="rId3">
            <a:alphaModFix/>
          </a:blip>
          <a:srcRect b="3128" l="0" r="0" t="0"/>
          <a:stretch/>
        </p:blipFill>
        <p:spPr>
          <a:xfrm>
            <a:off x="1143000" y="1095375"/>
            <a:ext cx="68580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Mask RCNN vs Faster RCNN</a:t>
            </a:r>
            <a:endParaRPr/>
          </a:p>
        </p:txBody>
      </p:sp>
      <p:pic>
        <p:nvPicPr>
          <p:cNvPr id="373" name="Google Shape;373;p63"/>
          <p:cNvPicPr preferRelativeResize="0"/>
          <p:nvPr/>
        </p:nvPicPr>
        <p:blipFill rotWithShape="1">
          <a:blip r:embed="rId3">
            <a:alphaModFix/>
          </a:blip>
          <a:srcRect b="3128" l="0" r="0" t="0"/>
          <a:stretch/>
        </p:blipFill>
        <p:spPr>
          <a:xfrm>
            <a:off x="311700" y="3115400"/>
            <a:ext cx="4471751" cy="19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8"/>
            <a:ext cx="4471751" cy="19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3"/>
          <p:cNvPicPr preferRelativeResize="0"/>
          <p:nvPr/>
        </p:nvPicPr>
        <p:blipFill rotWithShape="1">
          <a:blip r:embed="rId5">
            <a:alphaModFix/>
          </a:blip>
          <a:srcRect b="0" l="0" r="0" t="3753"/>
          <a:stretch/>
        </p:blipFill>
        <p:spPr>
          <a:xfrm>
            <a:off x="5737950" y="1017725"/>
            <a:ext cx="2654075" cy="39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Anchor Free</a:t>
            </a:r>
            <a:endParaRPr/>
          </a:p>
        </p:txBody>
      </p:sp>
      <p:pic>
        <p:nvPicPr>
          <p:cNvPr id="381" name="Google Shape;3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00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39780" l="0" r="0" t="0"/>
          <a:stretch/>
        </p:blipFill>
        <p:spPr>
          <a:xfrm>
            <a:off x="2616300" y="1017725"/>
            <a:ext cx="3911401" cy="2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IoU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300" y="1017725"/>
            <a:ext cx="39113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Dice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612" y="1017725"/>
            <a:ext cx="39447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Metrics. Dice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62" y="1017725"/>
            <a:ext cx="380468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